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4" r:id="rId2"/>
    <p:sldMasterId id="2147483666" r:id="rId3"/>
    <p:sldMasterId id="2147483668" r:id="rId4"/>
    <p:sldMasterId id="2147483670" r:id="rId5"/>
  </p:sldMasterIdLst>
  <p:notesMasterIdLst>
    <p:notesMasterId r:id="rId11"/>
  </p:notesMasterIdLst>
  <p:sldIdLst>
    <p:sldId id="263" r:id="rId6"/>
    <p:sldId id="262" r:id="rId7"/>
    <p:sldId id="260" r:id="rId8"/>
    <p:sldId id="261" r:id="rId9"/>
    <p:sldId id="258" r:id="rId10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itialiano" initials="ni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 autoAdjust="0"/>
    <p:restoredTop sz="82244"/>
  </p:normalViewPr>
  <p:slideViewPr>
    <p:cSldViewPr snapToGrid="0" snapToObjects="1">
      <p:cViewPr varScale="1">
        <p:scale>
          <a:sx n="43" d="100"/>
          <a:sy n="43" d="100"/>
        </p:scale>
        <p:origin x="848" y="256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04C9C-7408-E742-84F2-5CA43F492323}" type="datetimeFigureOut">
              <a:rPr lang="en-US" smtClean="0"/>
              <a:t>7/8/16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9450" y="1143000"/>
            <a:ext cx="549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B9659-7E51-AF46-91F8-0FF851327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63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I say what samples? Like sample XX(top) and sample XX (bottom) is XX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0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939369" y="5262831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920693" y="6148211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2635798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920693" y="11339797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920693" y="12198895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3494897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7200248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805934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5285237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6144335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1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23424" y="5262831"/>
            <a:ext cx="11887200" cy="8815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423424" y="6157444"/>
            <a:ext cx="118872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5148326" y="528523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3424" y="1133979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423424" y="12198895"/>
            <a:ext cx="118872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5148326" y="6161001"/>
            <a:ext cx="11887200" cy="822376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5148326" y="1444747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5196882" y="15290694"/>
            <a:ext cx="11887200" cy="55373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2801602" y="528523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2801602" y="6157444"/>
            <a:ext cx="11887200" cy="1463919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2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23424" y="5262831"/>
            <a:ext cx="11887200" cy="8815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423424" y="6157444"/>
            <a:ext cx="118872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5148326" y="528523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3424" y="1133979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423424" y="12198895"/>
            <a:ext cx="118872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5148326" y="6161001"/>
            <a:ext cx="11887200" cy="822376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5148326" y="1444747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5196882" y="15290694"/>
            <a:ext cx="11887200" cy="55373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2801602" y="528523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2801602" y="6157444"/>
            <a:ext cx="11887200" cy="1463919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939369" y="5262831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920693" y="6148211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2635798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920693" y="11339797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920693" y="12198895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3494897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7200248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805934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5285237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6144335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815009" y="5262831"/>
            <a:ext cx="35860383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806520" y="6140664"/>
            <a:ext cx="17604188" cy="33342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2637612" y="12489949"/>
            <a:ext cx="13940713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806520" y="9474879"/>
            <a:ext cx="35771805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2637612" y="13340627"/>
            <a:ext cx="13952018" cy="456152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2637611" y="17902149"/>
            <a:ext cx="1403778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2637612" y="18761248"/>
            <a:ext cx="13940713" cy="2066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0331" y="12489949"/>
            <a:ext cx="20729129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600331" y="13349047"/>
            <a:ext cx="20729129" cy="74789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6" name="Content Placeholder 27"/>
          <p:cNvSpPr>
            <a:spLocks noGrp="1"/>
          </p:cNvSpPr>
          <p:nvPr>
            <p:ph sz="quarter" idx="25" hasCustomPrompt="1"/>
          </p:nvPr>
        </p:nvSpPr>
        <p:spPr>
          <a:xfrm>
            <a:off x="19085568" y="6134640"/>
            <a:ext cx="17589824" cy="33342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1" name="Content Placeholder 27"/>
          <p:cNvSpPr>
            <a:spLocks noGrp="1"/>
          </p:cNvSpPr>
          <p:nvPr>
            <p:ph sz="quarter" idx="26" hasCustomPrompt="1"/>
          </p:nvPr>
        </p:nvSpPr>
        <p:spPr>
          <a:xfrm>
            <a:off x="806520" y="10353233"/>
            <a:ext cx="17604188" cy="20518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2" name="Content Placeholder 27"/>
          <p:cNvSpPr>
            <a:spLocks noGrp="1"/>
          </p:cNvSpPr>
          <p:nvPr>
            <p:ph sz="quarter" idx="27" hasCustomPrompt="1"/>
          </p:nvPr>
        </p:nvSpPr>
        <p:spPr>
          <a:xfrm>
            <a:off x="19071203" y="10353233"/>
            <a:ext cx="17604188" cy="20518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7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>
            <a:spLocks/>
          </p:cNvSpPr>
          <p:nvPr userDrawn="1"/>
        </p:nvSpPr>
        <p:spPr>
          <a:xfrm>
            <a:off x="914400" y="5258851"/>
            <a:ext cx="173736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ounded Rectangle 24"/>
          <p:cNvSpPr>
            <a:spLocks/>
          </p:cNvSpPr>
          <p:nvPr userDrawn="1"/>
        </p:nvSpPr>
        <p:spPr>
          <a:xfrm>
            <a:off x="19202400" y="5258851"/>
            <a:ext cx="173736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>
            <a:spLocks/>
          </p:cNvSpPr>
          <p:nvPr userDrawn="1"/>
        </p:nvSpPr>
        <p:spPr>
          <a:xfrm>
            <a:off x="457200" y="5258851"/>
            <a:ext cx="365760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3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72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1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2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6.png"/><Relationship Id="rId6" Type="http://schemas.openxmlformats.org/officeDocument/2006/relationships/image" Target="../media/image1.jpg"/><Relationship Id="rId7" Type="http://schemas.openxmlformats.org/officeDocument/2006/relationships/image" Target="../media/image2.png"/><Relationship Id="rId8" Type="http://schemas.openxmlformats.org/officeDocument/2006/relationships/image" Target="../media/image3.jp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69383" y="16057615"/>
            <a:ext cx="17443585" cy="852886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Collection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204725" y="5227922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Calibration</a:t>
            </a:r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hape 110" descr="siam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56" descr="Masters in Applied Math Logo.png"/>
          <p:cNvPicPr preferRelativeResize="0"/>
          <p:nvPr/>
        </p:nvPicPr>
        <p:blipFill rotWithShape="1">
          <a:blip r:embed="rId4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45" name="Shape 97"/>
          <p:cNvSpPr txBox="1"/>
          <p:nvPr/>
        </p:nvSpPr>
        <p:spPr>
          <a:xfrm>
            <a:off x="24784273" y="19481194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46" name="Shape 98"/>
          <p:cNvSpPr txBox="1"/>
          <p:nvPr/>
        </p:nvSpPr>
        <p:spPr>
          <a:xfrm>
            <a:off x="30869459" y="19363474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35" name="Shape 66"/>
          <p:cNvSpPr txBox="1"/>
          <p:nvPr/>
        </p:nvSpPr>
        <p:spPr>
          <a:xfrm>
            <a:off x="939369" y="6162283"/>
            <a:ext cx="17303615" cy="4439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of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dominant plants in the American southwest.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species of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extensive eccentric growth, which probably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limits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ability to grow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tall.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purpose of our study was to create an accurate pictorial 3-D representation of xylary rings of an eccentric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xylary ring indicates a year of growth for the plant.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the only known species displaying eccentric growth. It is believed they sacrifice ring growth in order to flower and reproduce. </a:t>
            </a:r>
          </a:p>
        </p:txBody>
      </p:sp>
      <p:sp>
        <p:nvSpPr>
          <p:cNvPr id="36" name="Shape 79"/>
          <p:cNvSpPr txBox="1"/>
          <p:nvPr/>
        </p:nvSpPr>
        <p:spPr>
          <a:xfrm>
            <a:off x="939369" y="14640374"/>
            <a:ext cx="17303615" cy="14172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1. A) The original sample image of one cut of the branch. B) A mask of the original image displaying only the branch, the bark was removed. C) The mask is applied to the original image to show the inner part of the sample.</a:t>
            </a:r>
          </a:p>
        </p:txBody>
      </p:sp>
      <p:sp>
        <p:nvSpPr>
          <p:cNvPr id="37" name="Shape 71"/>
          <p:cNvSpPr txBox="1"/>
          <p:nvPr/>
        </p:nvSpPr>
        <p:spPr>
          <a:xfrm>
            <a:off x="939369" y="17059965"/>
            <a:ext cx="17373599" cy="30362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Stems were collected near Fremont Canyon, Utah.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were prepared by Dr. Lance Evans’ lab at Manhattan College.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vertical line was drawn on each stem in order to reconstruct the stem following cutting. This allowed for orientation to remain the same for different slices.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stem, segment sectors were drawn and xylary rings were labeled (Fig 1A).</a:t>
            </a:r>
          </a:p>
        </p:txBody>
      </p:sp>
      <p:sp>
        <p:nvSpPr>
          <p:cNvPr id="38" name="Shape 73"/>
          <p:cNvSpPr txBox="1"/>
          <p:nvPr/>
        </p:nvSpPr>
        <p:spPr>
          <a:xfrm>
            <a:off x="19127918" y="6194610"/>
            <a:ext cx="17450406" cy="22417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were loaded into MATLAB and then scaled to the same resolution using the imresize function.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were then rotated to align the zero angle designated by the black line drawn in sample collection 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4"/>
          <p:cNvSpPr txBox="1"/>
          <p:nvPr/>
        </p:nvSpPr>
        <p:spPr>
          <a:xfrm>
            <a:off x="19620523" y="14396534"/>
            <a:ext cx="16957801" cy="12676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were then translated to have their biological centers aligned (Fig.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Shape 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566692" y="15225811"/>
            <a:ext cx="4334728" cy="403227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80"/>
          <p:cNvSpPr txBox="1"/>
          <p:nvPr/>
        </p:nvSpPr>
        <p:spPr>
          <a:xfrm>
            <a:off x="19204725" y="20055840"/>
            <a:ext cx="17373599" cy="13971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Zoomed image showing the biological center used for aligning the images. B) A plot of the error in translation of each image.</a:t>
            </a:r>
          </a:p>
        </p:txBody>
      </p:sp>
      <p:pic>
        <p:nvPicPr>
          <p:cNvPr id="47" name="Shape 85"/>
          <p:cNvPicPr preferRelativeResize="0"/>
          <p:nvPr/>
        </p:nvPicPr>
        <p:blipFill rotWithShape="1">
          <a:blip r:embed="rId7">
            <a:alphaModFix/>
          </a:blip>
          <a:srcRect l="742" t="1559"/>
          <a:stretch/>
        </p:blipFill>
        <p:spPr>
          <a:xfrm>
            <a:off x="28278959" y="15155087"/>
            <a:ext cx="5142537" cy="415459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94"/>
          <p:cNvSpPr txBox="1"/>
          <p:nvPr/>
        </p:nvSpPr>
        <p:spPr>
          <a:xfrm>
            <a:off x="19872960" y="13456774"/>
            <a:ext cx="16705365" cy="14093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A) Sample before image calibration in MATLAB.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 sample of an image completely calibrated. C) A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representing the error in rotation of the samples based on the zero angle outlined in sample collection.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Shape 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5630" y="10956000"/>
            <a:ext cx="3440797" cy="284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48096" y="10957824"/>
            <a:ext cx="3436424" cy="28395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Shape 10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696047" y="10951580"/>
            <a:ext cx="3451549" cy="2852022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Shape 97"/>
          <p:cNvSpPr txBox="1"/>
          <p:nvPr/>
        </p:nvSpPr>
        <p:spPr>
          <a:xfrm>
            <a:off x="4567083" y="14115797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57" name="Shape 98"/>
          <p:cNvSpPr txBox="1"/>
          <p:nvPr/>
        </p:nvSpPr>
        <p:spPr>
          <a:xfrm>
            <a:off x="9285176" y="14115797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58" name="Shape 99"/>
          <p:cNvSpPr txBox="1"/>
          <p:nvPr/>
        </p:nvSpPr>
        <p:spPr>
          <a:xfrm>
            <a:off x="14148252" y="14115797"/>
            <a:ext cx="890843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pic>
        <p:nvPicPr>
          <p:cNvPr id="59" name="Shape 8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39037" y="8239654"/>
            <a:ext cx="5648677" cy="444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796" y="8239654"/>
            <a:ext cx="5256393" cy="47851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798" y="9065074"/>
            <a:ext cx="3347150" cy="3321689"/>
          </a:xfrm>
          <a:prstGeom prst="rect">
            <a:avLst/>
          </a:prstGeom>
          <a:ln w="44450">
            <a:solidFill>
              <a:srgbClr val="000000"/>
            </a:solidFill>
          </a:ln>
        </p:spPr>
      </p:pic>
      <p:sp>
        <p:nvSpPr>
          <p:cNvPr id="62" name="Shape 97"/>
          <p:cNvSpPr txBox="1"/>
          <p:nvPr/>
        </p:nvSpPr>
        <p:spPr>
          <a:xfrm>
            <a:off x="22064841" y="12709848"/>
            <a:ext cx="708341" cy="6006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63" name="Shape 98"/>
          <p:cNvSpPr txBox="1"/>
          <p:nvPr/>
        </p:nvSpPr>
        <p:spPr>
          <a:xfrm>
            <a:off x="26518988" y="12717782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64" name="Shape 98"/>
          <p:cNvSpPr txBox="1"/>
          <p:nvPr/>
        </p:nvSpPr>
        <p:spPr>
          <a:xfrm>
            <a:off x="32262573" y="12717782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Shape 85"/>
          <p:cNvPicPr preferRelativeResize="0"/>
          <p:nvPr/>
        </p:nvPicPr>
        <p:blipFill rotWithShape="1">
          <a:blip r:embed="rId7">
            <a:alphaModFix/>
          </a:blip>
          <a:srcRect l="97780" t="1106" r="1" b="453"/>
          <a:stretch/>
        </p:blipFill>
        <p:spPr>
          <a:xfrm rot="10800000">
            <a:off x="28271178" y="15101288"/>
            <a:ext cx="45719" cy="420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85"/>
          <p:cNvPicPr preferRelativeResize="0"/>
          <p:nvPr/>
        </p:nvPicPr>
        <p:blipFill rotWithShape="1">
          <a:blip r:embed="rId7">
            <a:alphaModFix/>
          </a:blip>
          <a:srcRect l="97780" t="1106" r="1" b="453"/>
          <a:stretch/>
        </p:blipFill>
        <p:spPr>
          <a:xfrm rot="16200000">
            <a:off x="30827200" y="12553047"/>
            <a:ext cx="46055" cy="514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85"/>
          <p:cNvPicPr preferRelativeResize="0"/>
          <p:nvPr/>
        </p:nvPicPr>
        <p:blipFill rotWithShape="1">
          <a:blip r:embed="rId7">
            <a:alphaModFix/>
          </a:blip>
          <a:srcRect l="97780" t="1106" r="1" b="453"/>
          <a:stretch/>
        </p:blipFill>
        <p:spPr>
          <a:xfrm rot="5400000" flipV="1">
            <a:off x="30827498" y="16703666"/>
            <a:ext cx="46055" cy="5142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8571026" y="13276958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22079" y="5371708"/>
            <a:ext cx="17373600" cy="859098"/>
          </a:xfrm>
        </p:spPr>
        <p:txBody>
          <a:bodyPr/>
          <a:lstStyle/>
          <a:p>
            <a:r>
              <a:rPr lang="en-US" dirty="0" smtClean="0"/>
              <a:t>RESULTS (CLICK TO EDIT)</a:t>
            </a:r>
            <a:endParaRPr lang="en-US" dirty="0"/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39369" y="13295224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Ring Visualization</a:t>
            </a:r>
          </a:p>
        </p:txBody>
      </p:sp>
      <p:sp>
        <p:nvSpPr>
          <p:cNvPr id="47" name="Shape 98"/>
          <p:cNvSpPr txBox="1"/>
          <p:nvPr/>
        </p:nvSpPr>
        <p:spPr>
          <a:xfrm>
            <a:off x="10105935" y="15218193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Xylary</a:t>
            </a: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Ring Reconstruction</a:t>
            </a: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4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52" name="Shape 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5204" y="14459976"/>
            <a:ext cx="6852310" cy="529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83"/>
          <p:cNvSpPr txBox="1"/>
          <p:nvPr/>
        </p:nvSpPr>
        <p:spPr>
          <a:xfrm>
            <a:off x="939369" y="20061742"/>
            <a:ext cx="17356310" cy="9284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volume visualization of samples 36, 38, 40 and 42.</a:t>
            </a:r>
          </a:p>
        </p:txBody>
      </p:sp>
      <p:pic>
        <p:nvPicPr>
          <p:cNvPr id="54" name="Shape 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93009" y="5801257"/>
            <a:ext cx="5843868" cy="513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103"/>
          <p:cNvSpPr txBox="1"/>
          <p:nvPr/>
        </p:nvSpPr>
        <p:spPr>
          <a:xfrm>
            <a:off x="18727075" y="11868884"/>
            <a:ext cx="17077423" cy="7395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volume visualization of samples 36, 38 40 and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42.  The black dot is the biological center and the arrow is the location of the zero angle.</a:t>
            </a:r>
            <a:endParaRPr lang="en-U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67"/>
          <p:cNvSpPr txBox="1"/>
          <p:nvPr/>
        </p:nvSpPr>
        <p:spPr>
          <a:xfrm>
            <a:off x="939369" y="12532989"/>
            <a:ext cx="17788774" cy="762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Ring 3, 7 and 10 are colored in green, blue and red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respectively.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77"/>
          <p:cNvSpPr txBox="1"/>
          <p:nvPr/>
        </p:nvSpPr>
        <p:spPr>
          <a:xfrm>
            <a:off x="778060" y="6454954"/>
            <a:ext cx="17900711" cy="25626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Xylary Ring 3, 7 and 10 were colored for visualization of the eccentric growth per year.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Shape 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0445" y="7089630"/>
            <a:ext cx="5404494" cy="52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89"/>
          <p:cNvSpPr txBox="1"/>
          <p:nvPr/>
        </p:nvSpPr>
        <p:spPr>
          <a:xfrm>
            <a:off x="18678771" y="14375515"/>
            <a:ext cx="17265855" cy="2670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only a few centimeters separating the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samples, there was a significant difference in their ring arcs and area.</a:t>
            </a: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Calculating these percentages and areas we are able to identify that ring 10 for Sample 36 was more than twice the area for Sample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8662466" y="16904078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Shape 108"/>
          <p:cNvSpPr txBox="1"/>
          <p:nvPr/>
        </p:nvSpPr>
        <p:spPr>
          <a:xfrm>
            <a:off x="18727075" y="18028269"/>
            <a:ext cx="17217551" cy="3186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application of this study would be creating a predictive model of xylary ring growth utilizing the location of the complete rings and partial rings, percentages of individual arcs and the ring areas.</a:t>
            </a: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work on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full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plants from sample images has yielded promising progress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061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105935" y="5429110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Interpolation of Sample Slices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Shape 98"/>
          <p:cNvSpPr txBox="1"/>
          <p:nvPr/>
        </p:nvSpPr>
        <p:spPr>
          <a:xfrm>
            <a:off x="10105935" y="15218193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6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3" name="Shape 83"/>
          <p:cNvSpPr txBox="1"/>
          <p:nvPr/>
        </p:nvSpPr>
        <p:spPr>
          <a:xfrm>
            <a:off x="10105935" y="19738312"/>
            <a:ext cx="17373600" cy="9516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#1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two samples created additional rings also visualized in Figure 8a.</a:t>
            </a:r>
            <a:endParaRPr lang="en-U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3DRotationMov0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10105934" y="6288208"/>
            <a:ext cx="17373601" cy="1303020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196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RotationMov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/>
          </a:blip>
          <a:srcRect l="12233" t="6817" r="12806" b="8731"/>
          <a:stretch/>
        </p:blipFill>
        <p:spPr>
          <a:xfrm rot="19414300">
            <a:off x="11406666" y="8114862"/>
            <a:ext cx="13204913" cy="1115784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0105935" y="5430937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3D Surface Visualization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7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3" name="Shape 83"/>
          <p:cNvSpPr txBox="1"/>
          <p:nvPr/>
        </p:nvSpPr>
        <p:spPr>
          <a:xfrm>
            <a:off x="10105935" y="19981327"/>
            <a:ext cx="17373600" cy="774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 </a:t>
            </a: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urface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 from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applying 3D visualization techniques to interpolated volume as illustrated in figure 8b. </a:t>
            </a:r>
            <a:endParaRPr lang="en-US" sz="2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226000" y="-5080000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9186020" y="13328814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920693" y="15602698"/>
            <a:ext cx="35657632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</a:p>
        </p:txBody>
      </p:sp>
      <p:sp>
        <p:nvSpPr>
          <p:cNvPr id="11" name="Action Button: Home 10">
            <a:hlinkClick r:id="" action="ppaction://hlinkshowjump?jump=firstslide" highlightClick="1"/>
          </p:cNvPr>
          <p:cNvSpPr/>
          <p:nvPr/>
        </p:nvSpPr>
        <p:spPr>
          <a:xfrm>
            <a:off x="35044619" y="3635734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33615845" y="3635734"/>
            <a:ext cx="1143000" cy="1143000"/>
          </a:xfrm>
          <a:prstGeom prst="actionButtonBackPrevious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35789">
            <a:off x="2530903" y="6206457"/>
            <a:ext cx="11262930" cy="8370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95"/>
          <p:cNvSpPr txBox="1"/>
          <p:nvPr/>
        </p:nvSpPr>
        <p:spPr>
          <a:xfrm>
            <a:off x="983984" y="12985624"/>
            <a:ext cx="17091816" cy="1376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dirty="0"/>
              <a:t>Fig 8. Concept of what a full 3d volume visualization would look like using image processing tools in MATLAB.</a:t>
            </a:r>
          </a:p>
        </p:txBody>
      </p:sp>
      <p:pic>
        <p:nvPicPr>
          <p:cNvPr id="47" name="Shape 110" descr="siam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56" descr="Masters in Applied Math Logo.png"/>
          <p:cNvPicPr preferRelativeResize="0"/>
          <p:nvPr/>
        </p:nvPicPr>
        <p:blipFill rotWithShape="1">
          <a:blip r:embed="rId5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50" name="Shape 106"/>
          <p:cNvSpPr txBox="1"/>
          <p:nvPr/>
        </p:nvSpPr>
        <p:spPr>
          <a:xfrm>
            <a:off x="983983" y="13631649"/>
            <a:ext cx="14249259" cy="230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 and morphing methods were used to create additional slices between samples and construct a surface morphed to model eccentric growth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90"/>
          <p:cNvSpPr txBox="1"/>
          <p:nvPr/>
        </p:nvSpPr>
        <p:spPr>
          <a:xfrm>
            <a:off x="19419025" y="12254777"/>
            <a:ext cx="17159300" cy="10279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8. A) View of additional volume slices created between sample </a:t>
            </a:r>
            <a:r>
              <a:rPr lang="en-US" sz="2600" dirty="0" smtClean="0"/>
              <a:t>42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600" dirty="0" smtClean="0"/>
              <a:t>43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Visualized surface using additional slices.</a:t>
            </a:r>
          </a:p>
        </p:txBody>
      </p:sp>
      <p:pic>
        <p:nvPicPr>
          <p:cNvPr id="52" name="Shape 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7707" y="5798736"/>
            <a:ext cx="7078623" cy="606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86019" y="5604381"/>
            <a:ext cx="7078623" cy="6069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65"/>
          <p:cNvSpPr txBox="1"/>
          <p:nvPr/>
        </p:nvSpPr>
        <p:spPr>
          <a:xfrm>
            <a:off x="19186019" y="14355372"/>
            <a:ext cx="17392306" cy="263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nancial support from the Catherine </a:t>
            </a: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Robert Fenton Endowed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Chair at </a:t>
            </a: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Manhattan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College.</a:t>
            </a:r>
            <a:endParaRPr lang="en-US" sz="3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Student travel support from the Society for Industrial and Applied Mathematics (SIAM)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5" name="Shape 61"/>
          <p:cNvSpPr/>
          <p:nvPr/>
        </p:nvSpPr>
        <p:spPr>
          <a:xfrm>
            <a:off x="920693" y="16142152"/>
            <a:ext cx="35594342" cy="3885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397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buClr>
                <a:srgbClr val="000000"/>
              </a:buClr>
              <a:buSzPct val="25000"/>
            </a:pP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Evans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L. S.,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A.Citta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S. Sanderson. 2012.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Flowering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branches cause injuries to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second-year stems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Artemsia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Nutt. subspecies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Western North American 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Naturalist. 72: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447-456.  </a:t>
            </a:r>
          </a:p>
          <a:p>
            <a:pPr lvl="0">
              <a:buClr>
                <a:srgbClr val="000000"/>
              </a:buClr>
              <a:buSzPct val="25000"/>
            </a:pP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Derek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 G Hill, Philipp G </a:t>
            </a:r>
            <a:r>
              <a:rPr lang="en-US" sz="32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Batchelor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Mark Holden and David J Hawkes. 2001. Medical 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registration </a:t>
            </a:r>
            <a:r>
              <a:rPr lang="en-US" sz="3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Phys. Med. Biol. 46 R1–R45</a:t>
            </a:r>
            <a:r>
              <a:rPr lang="en-US" sz="32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>
              <a:buClr>
                <a:srgbClr val="000000"/>
              </a:buClr>
              <a:buSzPct val="25000"/>
            </a:pPr>
            <a:endParaRPr lang="en-US" sz="3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97"/>
          <p:cNvSpPr txBox="1"/>
          <p:nvPr/>
        </p:nvSpPr>
        <p:spPr>
          <a:xfrm>
            <a:off x="22575813" y="11759594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23" name="Shape 98"/>
          <p:cNvSpPr txBox="1"/>
          <p:nvPr/>
        </p:nvSpPr>
        <p:spPr>
          <a:xfrm>
            <a:off x="31454999" y="11641874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30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/box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 Background Bo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 Column w/ no box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 Column with no boxes">
  <a:themeElements>
    <a:clrScheme name="Custom 3">
      <a:dk1>
        <a:srgbClr val="000000"/>
      </a:dk1>
      <a:lt1>
        <a:srgbClr val="FFFFFF"/>
      </a:lt1>
      <a:dk2>
        <a:srgbClr val="177A21"/>
      </a:dk2>
      <a:lt2>
        <a:srgbClr val="EEECE1"/>
      </a:lt2>
      <a:accent1>
        <a:srgbClr val="FCF9FF"/>
      </a:accent1>
      <a:accent2>
        <a:srgbClr val="FFFAFE"/>
      </a:accent2>
      <a:accent3>
        <a:srgbClr val="FFF7F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ortrait 23 x 41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1027</Words>
  <Application>Microsoft Macintosh PowerPoint</Application>
  <PresentationFormat>Custom</PresentationFormat>
  <Paragraphs>90</Paragraphs>
  <Slides>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Helvetica Neue</vt:lpstr>
      <vt:lpstr>Arial</vt:lpstr>
      <vt:lpstr>2 Column w/boxes</vt:lpstr>
      <vt:lpstr>1 Background Box</vt:lpstr>
      <vt:lpstr>3 Column w/ no boxes</vt:lpstr>
      <vt:lpstr>2 Column with no boxes</vt:lpstr>
      <vt:lpstr>Portrait 23 x 41_1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nicholas itialiano</cp:lastModifiedBy>
  <cp:revision>91</cp:revision>
  <dcterms:created xsi:type="dcterms:W3CDTF">2013-11-25T16:31:35Z</dcterms:created>
  <dcterms:modified xsi:type="dcterms:W3CDTF">2016-07-09T00:56:49Z</dcterms:modified>
</cp:coreProperties>
</file>